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551742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b="1" spc="-18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KAWASAKI's Ecommerce Venture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793790" y="3848338"/>
            <a:ext cx="7556421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KAWASAKI, the renowned Japanese automobile manufacturer, has made a strategic foray into the world of ecommerce, offering its customers a seamless online shopping experience. This presentation will delve into the history, key features, and future plans of KAWASAKI's ecommerce platform, showcasing its commitment to innovation and customer satisfaction.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793790" y="629781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305431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0040" y="6280904"/>
            <a:ext cx="3908227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Frankenstein The monster</a:t>
            </a:r>
            <a:endParaRPr lang="en-US" sz="2233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94" y="2461617"/>
            <a:ext cx="4971693" cy="33062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0447" y="1216462"/>
            <a:ext cx="7500461" cy="643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65"/>
              </a:lnSpc>
              <a:buNone/>
            </a:pPr>
            <a:r>
              <a:rPr lang="en-US" sz="4052" b="1" spc="-122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and Key Takeaways</a:t>
            </a:r>
            <a:endParaRPr lang="en-US" sz="4052" dirty="0"/>
          </a:p>
        </p:txBody>
      </p:sp>
      <p:sp>
        <p:nvSpPr>
          <p:cNvPr id="7" name="Shape 3"/>
          <p:cNvSpPr/>
          <p:nvPr/>
        </p:nvSpPr>
        <p:spPr>
          <a:xfrm>
            <a:off x="720447" y="240006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89992" y="2477214"/>
            <a:ext cx="123944" cy="30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1"/>
              </a:lnSpc>
              <a:buNone/>
            </a:pPr>
            <a:r>
              <a:rPr lang="en-US" sz="2431" b="1" spc="-7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31" dirty="0"/>
          </a:p>
        </p:txBody>
      </p:sp>
      <p:sp>
        <p:nvSpPr>
          <p:cNvPr id="9" name="Text 5"/>
          <p:cNvSpPr/>
          <p:nvPr/>
        </p:nvSpPr>
        <p:spPr>
          <a:xfrm>
            <a:off x="1389459" y="2400062"/>
            <a:ext cx="3079671" cy="643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6" b="1" spc="-6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Embracing Digital Transformation</a:t>
            </a:r>
            <a:endParaRPr lang="en-US" sz="2026" dirty="0"/>
          </a:p>
        </p:txBody>
      </p:sp>
      <p:sp>
        <p:nvSpPr>
          <p:cNvPr id="10" name="Text 6"/>
          <p:cNvSpPr/>
          <p:nvPr/>
        </p:nvSpPr>
        <p:spPr>
          <a:xfrm>
            <a:off x="1389459" y="3166705"/>
            <a:ext cx="3079671" cy="1975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162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KAWASAKI's ecommerce venture demonstrates the company's commitment to embracing digital transformation and meeting the evolving needs of its customers.</a:t>
            </a:r>
            <a:endParaRPr lang="en-US" sz="1621" dirty="0"/>
          </a:p>
        </p:txBody>
      </p:sp>
      <p:sp>
        <p:nvSpPr>
          <p:cNvPr id="11" name="Shape 7"/>
          <p:cNvSpPr/>
          <p:nvPr/>
        </p:nvSpPr>
        <p:spPr>
          <a:xfrm>
            <a:off x="4674989" y="240006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813935" y="2477214"/>
            <a:ext cx="185261" cy="30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1"/>
              </a:lnSpc>
              <a:buNone/>
            </a:pPr>
            <a:r>
              <a:rPr lang="en-US" sz="2431" b="1" spc="-7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31" dirty="0"/>
          </a:p>
        </p:txBody>
      </p:sp>
      <p:sp>
        <p:nvSpPr>
          <p:cNvPr id="13" name="Text 9"/>
          <p:cNvSpPr/>
          <p:nvPr/>
        </p:nvSpPr>
        <p:spPr>
          <a:xfrm>
            <a:off x="5344001" y="2400062"/>
            <a:ext cx="3079671" cy="643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6" b="1" spc="-6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Customer Experience</a:t>
            </a:r>
            <a:endParaRPr lang="en-US" sz="2026" dirty="0"/>
          </a:p>
        </p:txBody>
      </p:sp>
      <p:sp>
        <p:nvSpPr>
          <p:cNvPr id="14" name="Text 10"/>
          <p:cNvSpPr/>
          <p:nvPr/>
        </p:nvSpPr>
        <p:spPr>
          <a:xfrm>
            <a:off x="5344001" y="3166705"/>
            <a:ext cx="3079671" cy="1975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162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investing in its ecommerce platform, KAWASAKI has been able to provide a seamless, personalized, and convenient shopping experience for its customers.</a:t>
            </a:r>
            <a:endParaRPr lang="en-US" sz="1621" dirty="0"/>
          </a:p>
        </p:txBody>
      </p:sp>
      <p:sp>
        <p:nvSpPr>
          <p:cNvPr id="15" name="Shape 11"/>
          <p:cNvSpPr/>
          <p:nvPr/>
        </p:nvSpPr>
        <p:spPr>
          <a:xfrm>
            <a:off x="720447" y="558010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57012" y="5657255"/>
            <a:ext cx="190024" cy="30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1"/>
              </a:lnSpc>
              <a:buNone/>
            </a:pPr>
            <a:r>
              <a:rPr lang="en-US" sz="2431" b="1" spc="-7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31" dirty="0"/>
          </a:p>
        </p:txBody>
      </p:sp>
      <p:sp>
        <p:nvSpPr>
          <p:cNvPr id="17" name="Text 13"/>
          <p:cNvSpPr/>
          <p:nvPr/>
        </p:nvSpPr>
        <p:spPr>
          <a:xfrm>
            <a:off x="1389459" y="5580102"/>
            <a:ext cx="4320778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6" b="1" spc="-6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Overcoming Ecommerce Challenges</a:t>
            </a:r>
            <a:endParaRPr lang="en-US" sz="2026" dirty="0"/>
          </a:p>
        </p:txBody>
      </p:sp>
      <p:sp>
        <p:nvSpPr>
          <p:cNvPr id="18" name="Text 14"/>
          <p:cNvSpPr/>
          <p:nvPr/>
        </p:nvSpPr>
        <p:spPr>
          <a:xfrm>
            <a:off x="1389459" y="6025158"/>
            <a:ext cx="7034093" cy="987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1621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 has proactively addressed the challenges of building trust, streamlining logistics, and ensuring data security to deliver a successful ecommerce offering.</a:t>
            </a:r>
            <a:endParaRPr lang="en-US" sz="1621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270046"/>
            <a:ext cx="4919305" cy="3689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14717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spc="-13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History of KAWASAKI's Ecommerce Venture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793790" y="3904893"/>
            <a:ext cx="7556421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KAWASAKI's ecommerce journey began in the early 2010s, as the company recognized the growing importance of online sales channels in the automotive industry. With a focus on convenience and accessibility, KAWASAKI invested heavily in developing a robust, user-friendly ecommerce platform to complement its traditional brick-and-mortar dealerships.</a:t>
            </a:r>
            <a:endParaRPr lang="en-US" sz="1786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51390" y="743903"/>
            <a:ext cx="93852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spc="-13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Reasons for Entering the Ecommerce Space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4451390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38199" y="2841784"/>
            <a:ext cx="13656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spc="-8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5188506" y="275677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Reach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5188506" y="3247192"/>
            <a:ext cx="38421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KAWASAKI's ecommerce platform allows the company to reach a wider customer base, including those in remote or underserved areas, and provide them with the same high-quality products and services.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9257467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10581" y="2841784"/>
            <a:ext cx="2040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spc="-8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9994583" y="275677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Efficiency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9994583" y="3247192"/>
            <a:ext cx="38421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ecommerce platform streamlines the sales process, reduces overhead costs, and enables KAWASAKI to respond to customer inquiries and orders more quickly and effectively.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44513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01766" y="5991582"/>
            <a:ext cx="2094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spc="-8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5188506" y="5906572"/>
            <a:ext cx="419659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Customer Experience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5188506" y="6396990"/>
            <a:ext cx="864810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KAWASAKI's ecommerce platform offers a personalized, convenient, and seamless shopping experience, allowing customers to browse, customize, and purchase vehicles from the comfort of their homes.</a:t>
            </a:r>
            <a:endParaRPr lang="en-US" sz="1786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645444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spc="-13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and Facilities of KAWASAKI's Ecommerce Platform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29978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Product Catalog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565452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KAWASAKI's ecommerce platform features an extensive catalog of its entire vehicle lineup, including detailed specifications, images, and customization options.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629978"/>
            <a:ext cx="322611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Payment Options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211122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can securely complete their purchases through a variety of payment methods, including credit/debit cards, digital wallets, and financing options.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6299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Test Drives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211122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offers interactive virtual test drives, allowing customers to experience the performance and features of KAWASAKI vehicles before making a purchase.</a:t>
            </a:r>
            <a:endParaRPr lang="en-US" sz="1786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48" y="2066568"/>
            <a:ext cx="5015984" cy="40964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4816" y="819269"/>
            <a:ext cx="7827169" cy="11758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30"/>
              </a:lnSpc>
              <a:buNone/>
            </a:pPr>
            <a:r>
              <a:rPr lang="en-US" sz="3704" b="1" spc="-11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Ecommerce Sales and Customer Experience</a:t>
            </a:r>
            <a:endParaRPr lang="en-US" sz="3704" dirty="0"/>
          </a:p>
        </p:txBody>
      </p:sp>
      <p:sp>
        <p:nvSpPr>
          <p:cNvPr id="7" name="Shape 3"/>
          <p:cNvSpPr/>
          <p:nvPr/>
        </p:nvSpPr>
        <p:spPr>
          <a:xfrm>
            <a:off x="6415564" y="2277308"/>
            <a:ext cx="22860" cy="5133023"/>
          </a:xfrm>
          <a:prstGeom prst="roundRect">
            <a:avLst>
              <a:gd name="adj" fmla="val 345686"/>
            </a:avLst>
          </a:prstGeom>
          <a:solidFill>
            <a:srgbClr val="C0C1D7"/>
          </a:solidFill>
          <a:ln/>
        </p:spPr>
      </p:sp>
      <p:sp>
        <p:nvSpPr>
          <p:cNvPr id="8" name="Shape 4"/>
          <p:cNvSpPr/>
          <p:nvPr/>
        </p:nvSpPr>
        <p:spPr>
          <a:xfrm>
            <a:off x="6615767" y="2689027"/>
            <a:ext cx="658416" cy="22860"/>
          </a:xfrm>
          <a:prstGeom prst="roundRect">
            <a:avLst>
              <a:gd name="adj" fmla="val 345686"/>
            </a:avLst>
          </a:prstGeom>
          <a:solidFill>
            <a:srgbClr val="C0C1D7"/>
          </a:solidFill>
          <a:ln/>
        </p:spPr>
      </p:sp>
      <p:sp>
        <p:nvSpPr>
          <p:cNvPr id="9" name="Shape 5"/>
          <p:cNvSpPr/>
          <p:nvPr/>
        </p:nvSpPr>
        <p:spPr>
          <a:xfrm>
            <a:off x="6215360" y="2488883"/>
            <a:ext cx="423267" cy="42326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70380" y="2559368"/>
            <a:ext cx="113228" cy="282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2222" b="1" spc="-6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222" dirty="0"/>
          </a:p>
        </p:txBody>
      </p:sp>
      <p:sp>
        <p:nvSpPr>
          <p:cNvPr id="11" name="Text 7"/>
          <p:cNvSpPr/>
          <p:nvPr/>
        </p:nvSpPr>
        <p:spPr>
          <a:xfrm>
            <a:off x="7461766" y="2465427"/>
            <a:ext cx="2351842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5"/>
              </a:lnSpc>
              <a:buNone/>
            </a:pPr>
            <a:r>
              <a:rPr lang="en-US" sz="1852" b="1" spc="-5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Ordering</a:t>
            </a:r>
            <a:endParaRPr lang="en-US" sz="1852" dirty="0"/>
          </a:p>
        </p:txBody>
      </p:sp>
      <p:sp>
        <p:nvSpPr>
          <p:cNvPr id="12" name="Text 8"/>
          <p:cNvSpPr/>
          <p:nvPr/>
        </p:nvSpPr>
        <p:spPr>
          <a:xfrm>
            <a:off x="7461766" y="2872145"/>
            <a:ext cx="6510218" cy="902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2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can seamlessly order their desired KAWASAKI vehicle directly through the ecommerce platform, with options for customization and accessories.</a:t>
            </a:r>
            <a:endParaRPr lang="en-US" sz="1482" dirty="0"/>
          </a:p>
        </p:txBody>
      </p:sp>
      <p:sp>
        <p:nvSpPr>
          <p:cNvPr id="13" name="Shape 9"/>
          <p:cNvSpPr/>
          <p:nvPr/>
        </p:nvSpPr>
        <p:spPr>
          <a:xfrm>
            <a:off x="6615767" y="4563070"/>
            <a:ext cx="658416" cy="22860"/>
          </a:xfrm>
          <a:prstGeom prst="roundRect">
            <a:avLst>
              <a:gd name="adj" fmla="val 345686"/>
            </a:avLst>
          </a:prstGeom>
          <a:solidFill>
            <a:srgbClr val="C0C1D7"/>
          </a:solidFill>
          <a:ln/>
        </p:spPr>
      </p:sp>
      <p:sp>
        <p:nvSpPr>
          <p:cNvPr id="14" name="Shape 10"/>
          <p:cNvSpPr/>
          <p:nvPr/>
        </p:nvSpPr>
        <p:spPr>
          <a:xfrm>
            <a:off x="6215360" y="4362926"/>
            <a:ext cx="423267" cy="42326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42281" y="4433411"/>
            <a:ext cx="169307" cy="282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2222" b="1" spc="-6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222" dirty="0"/>
          </a:p>
        </p:txBody>
      </p:sp>
      <p:sp>
        <p:nvSpPr>
          <p:cNvPr id="16" name="Text 12"/>
          <p:cNvSpPr/>
          <p:nvPr/>
        </p:nvSpPr>
        <p:spPr>
          <a:xfrm>
            <a:off x="7461766" y="4339471"/>
            <a:ext cx="2593658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5"/>
              </a:lnSpc>
              <a:buNone/>
            </a:pPr>
            <a:r>
              <a:rPr lang="en-US" sz="1852" b="1" spc="-5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and Installation</a:t>
            </a:r>
            <a:endParaRPr lang="en-US" sz="1852" dirty="0"/>
          </a:p>
        </p:txBody>
      </p:sp>
      <p:sp>
        <p:nvSpPr>
          <p:cNvPr id="17" name="Text 13"/>
          <p:cNvSpPr/>
          <p:nvPr/>
        </p:nvSpPr>
        <p:spPr>
          <a:xfrm>
            <a:off x="7461766" y="4746188"/>
            <a:ext cx="6510218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2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KAWASAKI's ecommerce platform provides convenient delivery and installation services, ensuring a hassle-free experience for customers.</a:t>
            </a:r>
            <a:endParaRPr lang="en-US" sz="1482" dirty="0"/>
          </a:p>
        </p:txBody>
      </p:sp>
      <p:sp>
        <p:nvSpPr>
          <p:cNvPr id="18" name="Shape 14"/>
          <p:cNvSpPr/>
          <p:nvPr/>
        </p:nvSpPr>
        <p:spPr>
          <a:xfrm>
            <a:off x="6615767" y="6136124"/>
            <a:ext cx="658416" cy="22860"/>
          </a:xfrm>
          <a:prstGeom prst="roundRect">
            <a:avLst>
              <a:gd name="adj" fmla="val 345686"/>
            </a:avLst>
          </a:prstGeom>
          <a:solidFill>
            <a:srgbClr val="C0C1D7"/>
          </a:solidFill>
          <a:ln/>
        </p:spPr>
      </p:sp>
      <p:sp>
        <p:nvSpPr>
          <p:cNvPr id="19" name="Shape 15"/>
          <p:cNvSpPr/>
          <p:nvPr/>
        </p:nvSpPr>
        <p:spPr>
          <a:xfrm>
            <a:off x="6215360" y="5935980"/>
            <a:ext cx="423267" cy="42326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340138" y="6006465"/>
            <a:ext cx="173712" cy="282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2222" b="1" spc="-6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222" dirty="0"/>
          </a:p>
        </p:txBody>
      </p:sp>
      <p:sp>
        <p:nvSpPr>
          <p:cNvPr id="21" name="Text 17"/>
          <p:cNvSpPr/>
          <p:nvPr/>
        </p:nvSpPr>
        <p:spPr>
          <a:xfrm>
            <a:off x="7461766" y="5912525"/>
            <a:ext cx="2351842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5"/>
              </a:lnSpc>
              <a:buNone/>
            </a:pPr>
            <a:r>
              <a:rPr lang="en-US" sz="1852" b="1" spc="-5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After-Sales Support</a:t>
            </a:r>
            <a:endParaRPr lang="en-US" sz="1852" dirty="0"/>
          </a:p>
        </p:txBody>
      </p:sp>
      <p:sp>
        <p:nvSpPr>
          <p:cNvPr id="22" name="Text 18"/>
          <p:cNvSpPr/>
          <p:nvPr/>
        </p:nvSpPr>
        <p:spPr>
          <a:xfrm>
            <a:off x="7461766" y="6319242"/>
            <a:ext cx="6510218" cy="902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2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also offers comprehensive after-sales support, including warranty information, maintenance schedules, and access to KAWASAKI's network of authorized service centers.</a:t>
            </a:r>
            <a:endParaRPr lang="en-US" sz="1482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4" y="2438043"/>
            <a:ext cx="5030033" cy="33533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5289" y="1227653"/>
            <a:ext cx="7866221" cy="11408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92"/>
              </a:lnSpc>
              <a:buNone/>
            </a:pPr>
            <a:r>
              <a:rPr lang="en-US" sz="3593" b="1" spc="-108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Faced in Ecommerce Operations</a:t>
            </a:r>
            <a:endParaRPr lang="en-US" sz="3593" dirty="0"/>
          </a:p>
        </p:txBody>
      </p:sp>
      <p:sp>
        <p:nvSpPr>
          <p:cNvPr id="7" name="Shape 3"/>
          <p:cNvSpPr/>
          <p:nvPr/>
        </p:nvSpPr>
        <p:spPr>
          <a:xfrm>
            <a:off x="6125289" y="2642235"/>
            <a:ext cx="3841909" cy="1942624"/>
          </a:xfrm>
          <a:prstGeom prst="roundRect">
            <a:avLst>
              <a:gd name="adj" fmla="val 39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15432" y="2832378"/>
            <a:ext cx="228171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6"/>
              </a:lnSpc>
              <a:buNone/>
            </a:pPr>
            <a:r>
              <a:rPr lang="en-US" sz="1797" b="1" spc="-5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Trust</a:t>
            </a:r>
            <a:endParaRPr lang="en-US" sz="1797" dirty="0"/>
          </a:p>
        </p:txBody>
      </p:sp>
      <p:sp>
        <p:nvSpPr>
          <p:cNvPr id="9" name="Text 5"/>
          <p:cNvSpPr/>
          <p:nvPr/>
        </p:nvSpPr>
        <p:spPr>
          <a:xfrm>
            <a:off x="6315432" y="3226951"/>
            <a:ext cx="3461623" cy="875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37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Establishing customer trust in an online platform for a high-value purchase like a vehicle can be a significant challenge.</a:t>
            </a:r>
            <a:endParaRPr lang="en-US" sz="1437" dirty="0"/>
          </a:p>
        </p:txBody>
      </p:sp>
      <p:sp>
        <p:nvSpPr>
          <p:cNvPr id="10" name="Shape 6"/>
          <p:cNvSpPr/>
          <p:nvPr/>
        </p:nvSpPr>
        <p:spPr>
          <a:xfrm>
            <a:off x="10149721" y="2642235"/>
            <a:ext cx="3841909" cy="1942624"/>
          </a:xfrm>
          <a:prstGeom prst="roundRect">
            <a:avLst>
              <a:gd name="adj" fmla="val 39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39864" y="2832378"/>
            <a:ext cx="2543056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6"/>
              </a:lnSpc>
              <a:buNone/>
            </a:pPr>
            <a:r>
              <a:rPr lang="en-US" sz="1797" b="1" spc="-5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Logistics and Fulfillment</a:t>
            </a:r>
            <a:endParaRPr lang="en-US" sz="1797" dirty="0"/>
          </a:p>
        </p:txBody>
      </p:sp>
      <p:sp>
        <p:nvSpPr>
          <p:cNvPr id="12" name="Text 8"/>
          <p:cNvSpPr/>
          <p:nvPr/>
        </p:nvSpPr>
        <p:spPr>
          <a:xfrm>
            <a:off x="10339864" y="3226951"/>
            <a:ext cx="3461623" cy="11677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37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timely and efficient delivery of vehicles ordered through the ecommerce platform requires careful logistics planning and coordination.</a:t>
            </a:r>
            <a:endParaRPr lang="en-US" sz="1437" dirty="0"/>
          </a:p>
        </p:txBody>
      </p:sp>
      <p:sp>
        <p:nvSpPr>
          <p:cNvPr id="13" name="Shape 9"/>
          <p:cNvSpPr/>
          <p:nvPr/>
        </p:nvSpPr>
        <p:spPr>
          <a:xfrm>
            <a:off x="6125289" y="4767382"/>
            <a:ext cx="3841909" cy="2234565"/>
          </a:xfrm>
          <a:prstGeom prst="roundRect">
            <a:avLst>
              <a:gd name="adj" fmla="val 34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15432" y="4957524"/>
            <a:ext cx="3064907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6"/>
              </a:lnSpc>
              <a:buNone/>
            </a:pPr>
            <a:r>
              <a:rPr lang="en-US" sz="1797" b="1" spc="-5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Online and Offline</a:t>
            </a:r>
            <a:endParaRPr lang="en-US" sz="1797" dirty="0"/>
          </a:p>
        </p:txBody>
      </p:sp>
      <p:sp>
        <p:nvSpPr>
          <p:cNvPr id="15" name="Text 11"/>
          <p:cNvSpPr/>
          <p:nvPr/>
        </p:nvSpPr>
        <p:spPr>
          <a:xfrm>
            <a:off x="6315432" y="5352098"/>
            <a:ext cx="3461623" cy="1459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37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integrating the ecommerce platform with KAWASAKI's existing dealership network and physical sales channels is crucial for a cohesive customer experience.</a:t>
            </a:r>
            <a:endParaRPr lang="en-US" sz="1437" dirty="0"/>
          </a:p>
        </p:txBody>
      </p:sp>
      <p:sp>
        <p:nvSpPr>
          <p:cNvPr id="16" name="Shape 12"/>
          <p:cNvSpPr/>
          <p:nvPr/>
        </p:nvSpPr>
        <p:spPr>
          <a:xfrm>
            <a:off x="10149721" y="4767382"/>
            <a:ext cx="3841909" cy="2234565"/>
          </a:xfrm>
          <a:prstGeom prst="roundRect">
            <a:avLst>
              <a:gd name="adj" fmla="val 34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339864" y="4957524"/>
            <a:ext cx="228171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6"/>
              </a:lnSpc>
              <a:buNone/>
            </a:pPr>
            <a:r>
              <a:rPr lang="en-US" sz="1797" b="1" spc="-5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Security</a:t>
            </a:r>
            <a:endParaRPr lang="en-US" sz="1797" dirty="0"/>
          </a:p>
        </p:txBody>
      </p:sp>
      <p:sp>
        <p:nvSpPr>
          <p:cNvPr id="18" name="Text 14"/>
          <p:cNvSpPr/>
          <p:nvPr/>
        </p:nvSpPr>
        <p:spPr>
          <a:xfrm>
            <a:off x="10339864" y="5352098"/>
            <a:ext cx="3461623" cy="875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37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customers' sensitive personal and financial information is a top priority for KAWASAKI's ecommerce operations.</a:t>
            </a:r>
            <a:endParaRPr lang="en-US" sz="1437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4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0095" y="3312795"/>
            <a:ext cx="11633716" cy="678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44"/>
              </a:lnSpc>
              <a:buNone/>
            </a:pPr>
            <a:r>
              <a:rPr lang="en-US" sz="4275" b="1" spc="-128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Strategies to Overcome Ecommerce Obstacles</a:t>
            </a:r>
            <a:endParaRPr lang="en-US" sz="427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4317206"/>
            <a:ext cx="542925" cy="5429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0095" y="5077301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2"/>
              </a:lnSpc>
              <a:buNone/>
            </a:pPr>
            <a:r>
              <a:rPr lang="en-US" sz="2138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Trust</a:t>
            </a:r>
            <a:endParaRPr lang="en-US" sz="2138" dirty="0"/>
          </a:p>
        </p:txBody>
      </p:sp>
      <p:sp>
        <p:nvSpPr>
          <p:cNvPr id="8" name="Text 4"/>
          <p:cNvSpPr/>
          <p:nvPr/>
        </p:nvSpPr>
        <p:spPr>
          <a:xfrm>
            <a:off x="760095" y="5546884"/>
            <a:ext cx="3033236" cy="2084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171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 focuses on transparency, clear communication, and a user-friendly platform to instill confidence in its online customers.</a:t>
            </a:r>
            <a:endParaRPr lang="en-US" sz="171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086" y="4317206"/>
            <a:ext cx="542925" cy="5429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19086" y="5077301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2"/>
              </a:lnSpc>
              <a:buNone/>
            </a:pPr>
            <a:r>
              <a:rPr lang="en-US" sz="2138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Logistics</a:t>
            </a:r>
            <a:endParaRPr lang="en-US" sz="2138" dirty="0"/>
          </a:p>
        </p:txBody>
      </p:sp>
      <p:sp>
        <p:nvSpPr>
          <p:cNvPr id="11" name="Text 6"/>
          <p:cNvSpPr/>
          <p:nvPr/>
        </p:nvSpPr>
        <p:spPr>
          <a:xfrm>
            <a:off x="4119086" y="5546884"/>
            <a:ext cx="3033236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171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 has invested in robust supply chain management and delivery systems to ensure timely and efficient vehicle fulfillment.</a:t>
            </a:r>
            <a:endParaRPr lang="en-US" sz="171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78" y="4317206"/>
            <a:ext cx="542925" cy="5429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78078" y="5077301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2"/>
              </a:lnSpc>
              <a:buNone/>
            </a:pPr>
            <a:r>
              <a:rPr lang="en-US" sz="2138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</a:t>
            </a:r>
            <a:endParaRPr lang="en-US" sz="2138" dirty="0"/>
          </a:p>
        </p:txBody>
      </p:sp>
      <p:sp>
        <p:nvSpPr>
          <p:cNvPr id="14" name="Text 8"/>
          <p:cNvSpPr/>
          <p:nvPr/>
        </p:nvSpPr>
        <p:spPr>
          <a:xfrm>
            <a:off x="7478078" y="5546884"/>
            <a:ext cx="3033236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171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 has worked to closely align its online and offline sales channels, providing a seamless customer experience.</a:t>
            </a:r>
            <a:endParaRPr lang="en-US" sz="171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069" y="4317206"/>
            <a:ext cx="542925" cy="54292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37069" y="5077301"/>
            <a:ext cx="2864048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2"/>
              </a:lnSpc>
              <a:buNone/>
            </a:pPr>
            <a:r>
              <a:rPr lang="en-US" sz="2138" b="1" spc="-6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Data Security</a:t>
            </a:r>
            <a:endParaRPr lang="en-US" sz="2138" dirty="0"/>
          </a:p>
        </p:txBody>
      </p:sp>
      <p:sp>
        <p:nvSpPr>
          <p:cNvPr id="17" name="Text 10"/>
          <p:cNvSpPr/>
          <p:nvPr/>
        </p:nvSpPr>
        <p:spPr>
          <a:xfrm>
            <a:off x="10837069" y="5546884"/>
            <a:ext cx="3033236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171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 implements strict data privacy and security protocols to protect its customers' personal and financial information.</a:t>
            </a:r>
            <a:endParaRPr lang="en-US" sz="1710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3" y="2467213"/>
            <a:ext cx="4973836" cy="32951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3871" y="564833"/>
            <a:ext cx="7709059" cy="1281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44"/>
              </a:lnSpc>
              <a:buNone/>
            </a:pPr>
            <a:r>
              <a:rPr lang="en-US" sz="4035" b="1" spc="-12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Ecommerce for KAWASAKI's Business</a:t>
            </a:r>
            <a:endParaRPr lang="en-US" sz="4035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71" y="2153364"/>
            <a:ext cx="1024890" cy="1837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6180" y="2358271"/>
            <a:ext cx="256246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2018" b="1" spc="-6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 Reach</a:t>
            </a:r>
            <a:endParaRPr lang="en-US" sz="2018" dirty="0"/>
          </a:p>
        </p:txBody>
      </p:sp>
      <p:sp>
        <p:nvSpPr>
          <p:cNvPr id="9" name="Text 4"/>
          <p:cNvSpPr/>
          <p:nvPr/>
        </p:nvSpPr>
        <p:spPr>
          <a:xfrm>
            <a:off x="7536180" y="2801541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3"/>
              </a:lnSpc>
              <a:buNone/>
            </a:pPr>
            <a:r>
              <a:rPr lang="en-US" sz="1614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KAWASAKI's ecommerce platform allows the company to connect with a broader customer base, including those in remote or underserved areas.</a:t>
            </a:r>
            <a:endParaRPr lang="en-US" sz="161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3990499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4195405"/>
            <a:ext cx="256246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2018" b="1" spc="-6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Efficiency</a:t>
            </a:r>
            <a:endParaRPr lang="en-US" sz="2018" dirty="0"/>
          </a:p>
        </p:txBody>
      </p:sp>
      <p:sp>
        <p:nvSpPr>
          <p:cNvPr id="12" name="Text 6"/>
          <p:cNvSpPr/>
          <p:nvPr/>
        </p:nvSpPr>
        <p:spPr>
          <a:xfrm>
            <a:off x="7536180" y="4638675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3"/>
              </a:lnSpc>
              <a:buNone/>
            </a:pPr>
            <a:r>
              <a:rPr lang="en-US" sz="1614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streamlines the sales process, reducing overhead costs and enabling faster response times to customer inquiries and orders.</a:t>
            </a:r>
            <a:endParaRPr lang="en-US" sz="1614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5827633"/>
            <a:ext cx="1024890" cy="183713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6180" y="6032540"/>
            <a:ext cx="3868222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2018" b="1" spc="-6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Customer Satisfaction</a:t>
            </a:r>
            <a:endParaRPr lang="en-US" sz="2018" dirty="0"/>
          </a:p>
        </p:txBody>
      </p:sp>
      <p:sp>
        <p:nvSpPr>
          <p:cNvPr id="15" name="Text 8"/>
          <p:cNvSpPr/>
          <p:nvPr/>
        </p:nvSpPr>
        <p:spPr>
          <a:xfrm>
            <a:off x="7536180" y="6475809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3"/>
              </a:lnSpc>
              <a:buNone/>
            </a:pPr>
            <a:r>
              <a:rPr lang="en-US" sz="1614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providing a seamless and personalized online shopping experience, KAWASAKI has been able to improve customer satisfaction and loyalty.</a:t>
            </a:r>
            <a:endParaRPr lang="en-US" sz="1614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763429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spc="-13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Plans and Expansion of Ecommerce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2521148"/>
            <a:ext cx="7556421" cy="4944904"/>
          </a:xfrm>
          <a:prstGeom prst="roundRect">
            <a:avLst>
              <a:gd name="adj" fmla="val 19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01410" y="252876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29057" y="2672477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Virtual Experiences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3546038" y="2672477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to New Markets</a:t>
            </a:r>
            <a:endParaRPr lang="en-US" sz="1786" dirty="0"/>
          </a:p>
        </p:txBody>
      </p:sp>
      <p:sp>
        <p:nvSpPr>
          <p:cNvPr id="11" name="Text 7"/>
          <p:cNvSpPr/>
          <p:nvPr/>
        </p:nvSpPr>
        <p:spPr>
          <a:xfrm>
            <a:off x="6059210" y="2672477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Emerging Technologies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801410" y="3541990"/>
            <a:ext cx="7540347" cy="39164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29057" y="3685699"/>
            <a:ext cx="2055733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 plans to further develop its virtual test drive and customization capabilities to provide an even more immersive online experience.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3546038" y="3685699"/>
            <a:ext cx="2051923" cy="3266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company aims to leverage its ecommerce platform to reach customers in new geographic markets, both domestically and internationally.</a:t>
            </a:r>
            <a:endParaRPr lang="en-US" sz="1786" dirty="0"/>
          </a:p>
        </p:txBody>
      </p:sp>
      <p:sp>
        <p:nvSpPr>
          <p:cNvPr id="15" name="Text 11"/>
          <p:cNvSpPr/>
          <p:nvPr/>
        </p:nvSpPr>
        <p:spPr>
          <a:xfrm>
            <a:off x="6059210" y="3685699"/>
            <a:ext cx="2055733" cy="3629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KAWASAKI will explore integrating emerging technologies such as augmented reality and artificial intelligence to streamline the online buying process.</a:t>
            </a:r>
            <a:endParaRPr lang="en-US" sz="1786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2024-08-05T15:21:43Z</dcterms:created>
  <dcterms:modified xsi:type="dcterms:W3CDTF">2024-08-05T15:21:43Z</dcterms:modified>
</cp:coreProperties>
</file>